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3" r:id="rId3"/>
    <p:sldId id="298" r:id="rId4"/>
    <p:sldId id="300" r:id="rId5"/>
    <p:sldId id="301" r:id="rId6"/>
    <p:sldId id="305" r:id="rId7"/>
    <p:sldId id="306" r:id="rId8"/>
    <p:sldId id="307" r:id="rId9"/>
    <p:sldId id="302" r:id="rId10"/>
    <p:sldId id="304" r:id="rId11"/>
    <p:sldId id="303" r:id="rId12"/>
    <p:sldId id="29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677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3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7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74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502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06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77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68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5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6C86EF8-0553-4E0A-A11F-1B867877E447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2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9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6C86EF8-0553-4E0A-A11F-1B867877E447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342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 err="1"/>
              <a:t>TensorFlow</a:t>
            </a:r>
            <a:r>
              <a:rPr lang="en-US" sz="7200" dirty="0"/>
              <a:t> Introduction:</a:t>
            </a:r>
            <a:br>
              <a:rPr lang="en-US" dirty="0"/>
            </a:br>
            <a:r>
              <a:rPr lang="en-US" sz="3200" dirty="0"/>
              <a:t>Duke-Tsinghua Machine Learning Summer School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Kevin Liang</a:t>
            </a:r>
          </a:p>
          <a:p>
            <a:r>
              <a:rPr lang="en-US" sz="1400" dirty="0"/>
              <a:t>Duke University – Electrical and Computer Engineering</a:t>
            </a:r>
          </a:p>
          <a:p>
            <a:r>
              <a:rPr lang="en-US" sz="1400" dirty="0"/>
              <a:t>26 July 2017</a:t>
            </a:r>
          </a:p>
        </p:txBody>
      </p:sp>
      <p:pic>
        <p:nvPicPr>
          <p:cNvPr id="102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9787545C-3150-48C8-9E49-A781B6B59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004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TensorBoard</a:t>
            </a:r>
            <a:r>
              <a:rPr lang="en-US" dirty="0"/>
              <a:t>: </a:t>
            </a:r>
            <a:r>
              <a:rPr lang="en-US"/>
              <a:t>Learning Visualization</a:t>
            </a:r>
            <a:endParaRPr lang="en-US" dirty="0"/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534E6-F91D-4ED4-AE71-25C51C260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37" y="2213949"/>
            <a:ext cx="4127712" cy="3708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D7D0CE-E238-4945-90A2-D50C298BC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324" y="1876165"/>
            <a:ext cx="4370966" cy="438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98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Embedding Visualization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tf-embedding-mnist">
            <a:hlinkClick r:id="" action="ppaction://media"/>
            <a:extLst>
              <a:ext uri="{FF2B5EF4-FFF2-40B4-BE49-F238E27FC236}">
                <a16:creationId xmlns:a16="http://schemas.microsoft.com/office/drawing/2014/main" id="{0768E6A0-5725-4BE9-9B13-C83922476C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62480" y="2004681"/>
            <a:ext cx="8128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7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41052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A software library for machine learning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Computation using data flow graphs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Neural Networks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Released by Google November 9, 2015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An open source successor to </a:t>
            </a:r>
            <a:r>
              <a:rPr lang="en-US" dirty="0" err="1"/>
              <a:t>DistBelief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Apache 2.0 License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APIs: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b="1" dirty="0"/>
              <a:t>Python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C++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Java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Go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62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Alternatives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Caffe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UC Berkeley (BVLC: Berkeley Vision and Learning Center)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Microsoft Cognitive Toolkit (CNTK 2.0)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Microsoft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Theano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Université</a:t>
            </a:r>
            <a:r>
              <a:rPr lang="en-US" dirty="0"/>
              <a:t> de Montréal (MILA/LISA: Montreal Institute for Learning Algorithms)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Torch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43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CPU/GPU/TPU support, easy to scale up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Large and active user-base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Academia, industry, enthusiasts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Rapid development, research</a:t>
            </a:r>
            <a:r>
              <a:rPr lang="en-US"/>
              <a:t>, and support </a:t>
            </a:r>
            <a:r>
              <a:rPr lang="en-US" dirty="0"/>
              <a:t>by Google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TensorBoard</a:t>
            </a:r>
            <a:r>
              <a:rPr lang="en-US" dirty="0"/>
              <a:t> visualizations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Integration with Google Cloud Platform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Pre-trained models and high-level libraries (Slim, </a:t>
            </a:r>
            <a:r>
              <a:rPr lang="en-US" dirty="0" err="1"/>
              <a:t>Keras</a:t>
            </a:r>
            <a:r>
              <a:rPr lang="en-US" dirty="0"/>
              <a:t>, </a:t>
            </a:r>
            <a:r>
              <a:rPr lang="en-US" dirty="0" err="1"/>
              <a:t>TFLearn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677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Tensors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i="1" dirty="0"/>
              <a:t>Mathematics</a:t>
            </a:r>
            <a:r>
              <a:rPr lang="en-US" dirty="0"/>
              <a:t>: Geometric objects defining linear relations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Generalization of vectors and matrices: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0</a:t>
            </a:r>
            <a:r>
              <a:rPr lang="en-US" baseline="30000" dirty="0"/>
              <a:t>th</a:t>
            </a:r>
            <a:r>
              <a:rPr lang="en-US" dirty="0"/>
              <a:t> Order (Scalar): 8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Order (Vector): [4, 2, 9]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Order (Matrix): [[5, 1, 9], [2, 2, 0]]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TensorFlow</a:t>
            </a:r>
            <a:r>
              <a:rPr lang="en-US" dirty="0"/>
              <a:t>: unit for data and variables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>
                <a:cs typeface="Courier New" panose="02070309020205020404" pitchFamily="49" charset="0"/>
              </a:rPr>
              <a:t>0</a:t>
            </a:r>
            <a:r>
              <a:rPr lang="en-US" sz="1400" baseline="30000" dirty="0">
                <a:cs typeface="Courier New" panose="02070309020205020404" pitchFamily="49" charset="0"/>
              </a:rPr>
              <a:t>th</a:t>
            </a:r>
            <a:r>
              <a:rPr lang="en-US" sz="1400" dirty="0">
                <a:cs typeface="Courier New" panose="02070309020205020404" pitchFamily="49" charset="0"/>
              </a:rPr>
              <a:t> Order: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scalar_node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tf.constant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(8.0,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=tf.float32)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>
                <a:cs typeface="Courier New" panose="02070309020205020404" pitchFamily="49" charset="0"/>
              </a:rPr>
              <a:t>4</a:t>
            </a:r>
            <a:r>
              <a:rPr lang="en-US" sz="1400" baseline="30000" dirty="0">
                <a:cs typeface="Courier New" panose="02070309020205020404" pitchFamily="49" charset="0"/>
              </a:rPr>
              <a:t>th</a:t>
            </a:r>
            <a:r>
              <a:rPr lang="en-US" sz="1400" dirty="0">
                <a:cs typeface="Courier New" panose="02070309020205020404" pitchFamily="49" charset="0"/>
              </a:rPr>
              <a:t> Order: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weights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tf.Variable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tf.random_normal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([3, 3, 256, 512]), name=“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conv_weights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506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Data Flow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905492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Typical computational program operates directly on the data: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Python:</a:t>
            </a: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import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x = [-2, -1, 0, 1, 2]</a:t>
            </a: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y = [-5 , 1,  2,  -1,  -6]</a:t>
            </a: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numpy.polyfit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  <a:p>
            <a:pPr marL="384048" lvl="2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y_hat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p[0] * x**2 + p[1] * x + p[2]</a:t>
            </a:r>
          </a:p>
          <a:p>
            <a:pPr marL="384048" lvl="2" indent="0">
              <a:buNone/>
            </a:pPr>
            <a:r>
              <a:rPr lang="en-US" dirty="0"/>
              <a:t>	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Note that operations were performed on the variables holding the data itself </a:t>
            </a:r>
          </a:p>
          <a:p>
            <a:pPr marL="384048" lvl="2" indent="0">
              <a:buNone/>
            </a:pPr>
            <a:endParaRPr lang="en-US" dirty="0"/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7C9026-DB20-46C1-864A-DD9D8F64D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033" y="1952939"/>
            <a:ext cx="3868870" cy="307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2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Data Flow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TensorFlow</a:t>
            </a:r>
            <a:r>
              <a:rPr lang="en-US" dirty="0"/>
              <a:t>: 2 steps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Define a graph:</a:t>
            </a:r>
          </a:p>
          <a:p>
            <a:pPr marL="201168" lvl="1" indent="0">
              <a:buNone/>
            </a:pPr>
            <a:r>
              <a:rPr lang="en-US" sz="1200" dirty="0"/>
              <a:t>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tf.constant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(3.0,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=tf.float32)</a:t>
            </a:r>
          </a:p>
          <a:p>
            <a:pPr marL="201168" lvl="1" indent="0">
              <a:buNone/>
            </a:pPr>
            <a:r>
              <a:rPr lang="en-US" sz="1200" dirty="0"/>
              <a:t>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tf.constant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(4.0,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=tf.float32)</a:t>
            </a:r>
            <a:endParaRPr lang="en-US" sz="1200" dirty="0"/>
          </a:p>
          <a:p>
            <a:pPr marL="201168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sum_a_b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tf.add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(a, b)</a:t>
            </a:r>
          </a:p>
          <a:p>
            <a:pPr marL="201168" lvl="1" indent="0">
              <a:buNone/>
            </a:pPr>
            <a:endParaRPr lang="en-US" sz="1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Run the graph and get outputs:</a:t>
            </a: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tf.Session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sess.run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sum_a_b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 	# Prints “7.0” to the screen</a:t>
            </a: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sess.close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  <a:p>
            <a:pPr marL="384048" lvl="2" indent="0">
              <a:buNone/>
            </a:pPr>
            <a:r>
              <a:rPr lang="en-US" dirty="0"/>
              <a:t>	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7842E6-AACA-4B0A-AA9C-FAA34586E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029" y="2241875"/>
            <a:ext cx="1695398" cy="81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18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Data Flow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Convolutional Neural Network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Define graph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import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tensorflow.contrib.slim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as slim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x =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tf.placeholder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(tf.float32, [None,28,28,1])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net = slim.conv2d(x, 32, [3,3], scope=‘conv1_1’)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net = slim.conv2d(net, 32, [3,3], scope=‘conv1_2’)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net = slim.maxpool2d(net, [3,3], scope=‘pool1’)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net = slim.conv2d(net, 64, [3,3], scope=‘conv2_1’)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net = slim.conv2d(net, 64, [3,3], scope=‘conv2_2’)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net = slim.maxpool2d(net, [3,3], scope=‘pool2’)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logits =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slim.fully_connected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(net, 256,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activation_fn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=None, scope=‘fc’)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# Run graph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with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tf.Session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 as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feed_dict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{x =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([28,28])}		# Feed in blank image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    print(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sess.run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(logits,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feed_dict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feed_dict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)) 	# Get some (garbage) prediction out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More examples in tutorial: </a:t>
            </a:r>
            <a:r>
              <a:rPr lang="en-US" dirty="0">
                <a:solidFill>
                  <a:schemeClr val="accent2"/>
                </a:solidFill>
              </a:rPr>
              <a:t>02_TensorFlow_Basics.ipynb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577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TensorBoard</a:t>
            </a:r>
            <a:r>
              <a:rPr lang="en-US" dirty="0"/>
              <a:t>: Graph Visualization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15AC34-DFF0-467D-B89D-CA40DA7E4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50" y="1876166"/>
            <a:ext cx="8266460" cy="432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6180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2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8EC3E9"/>
      </a:accent1>
      <a:accent2>
        <a:srgbClr val="1C6294"/>
      </a:accent2>
      <a:accent3>
        <a:srgbClr val="1C6294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9570</TotalTime>
  <Words>331</Words>
  <Application>Microsoft Office PowerPoint</Application>
  <PresentationFormat>Widescreen</PresentationFormat>
  <Paragraphs>87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Wingdings</vt:lpstr>
      <vt:lpstr>Retrospect</vt:lpstr>
      <vt:lpstr>TensorFlow Introduction: Duke-Tsinghua Machine Learning Summer School 2017</vt:lpstr>
      <vt:lpstr>TensorFlow: What is it?</vt:lpstr>
      <vt:lpstr>TensorFlow: Alternatives</vt:lpstr>
      <vt:lpstr>TensorFlow: Why?</vt:lpstr>
      <vt:lpstr>TensorFlow: Tensors</vt:lpstr>
      <vt:lpstr>TensorFlow: Data Flow Graphs</vt:lpstr>
      <vt:lpstr>TensorFlow: Data Flow Graphs</vt:lpstr>
      <vt:lpstr>TensorFlow: Data Flow Graphs</vt:lpstr>
      <vt:lpstr>TensorBoard: Graph Visualization</vt:lpstr>
      <vt:lpstr>TensorBoard: Learning Visualization</vt:lpstr>
      <vt:lpstr>TensorFlow: Embedding Visualization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Kevin Liang</dc:creator>
  <cp:lastModifiedBy>Kevin Liang</cp:lastModifiedBy>
  <cp:revision>75</cp:revision>
  <dcterms:created xsi:type="dcterms:W3CDTF">2016-12-07T03:51:28Z</dcterms:created>
  <dcterms:modified xsi:type="dcterms:W3CDTF">2017-06-26T06:37:46Z</dcterms:modified>
</cp:coreProperties>
</file>